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8" r:id="rId5"/>
    <p:sldId id="287" r:id="rId6"/>
    <p:sldId id="259" r:id="rId7"/>
    <p:sldId id="288" r:id="rId8"/>
    <p:sldId id="272" r:id="rId9"/>
    <p:sldId id="269" r:id="rId10"/>
    <p:sldId id="276" r:id="rId11"/>
    <p:sldId id="277" r:id="rId12"/>
    <p:sldId id="278" r:id="rId13"/>
    <p:sldId id="279" r:id="rId14"/>
    <p:sldId id="281" r:id="rId15"/>
    <p:sldId id="282" r:id="rId16"/>
    <p:sldId id="283" r:id="rId17"/>
    <p:sldId id="286" r:id="rId18"/>
    <p:sldId id="270" r:id="rId19"/>
    <p:sldId id="271" r:id="rId20"/>
    <p:sldId id="264" r:id="rId21"/>
    <p:sldId id="265" r:id="rId22"/>
  </p:sldIdLst>
  <p:sldSz cx="9144000" cy="6858000" type="screen4x3"/>
  <p:notesSz cx="6858000" cy="9144000"/>
  <p:embeddedFontLst>
    <p:embeddedFont>
      <p:font typeface="Roboto" panose="020B0604020202020204" charset="0"/>
      <p:regular r:id="rId23"/>
      <p:bold r:id="rId24"/>
      <p:italic r:id="rId25"/>
      <p:boldItalic r:id="rId26"/>
    </p:embeddedFont>
    <p:embeddedFont>
      <p:font typeface="Roboto Condensed Light" panose="020B0604020202020204" charset="0"/>
      <p:regular r:id="rId27"/>
      <p: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 autoAdjust="0"/>
    <p:restoredTop sz="94697"/>
  </p:normalViewPr>
  <p:slideViewPr>
    <p:cSldViewPr snapToGrid="0" snapToObjects="1">
      <p:cViewPr varScale="1">
        <p:scale>
          <a:sx n="82" d="100"/>
          <a:sy n="82" d="100"/>
        </p:scale>
        <p:origin x="1526" y="58"/>
      </p:cViewPr>
      <p:guideLst>
        <p:guide orient="horz" pos="773"/>
        <p:guide pos="18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9196" y="3793068"/>
            <a:ext cx="5096935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197" y="333632"/>
            <a:ext cx="5096935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865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85750" y="365125"/>
            <a:ext cx="6600825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4285" y="1215483"/>
            <a:ext cx="4211515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215483"/>
            <a:ext cx="421005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35113"/>
            <a:ext cx="421322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5750" y="2078656"/>
            <a:ext cx="4213225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35113"/>
            <a:ext cx="42291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78656"/>
            <a:ext cx="42291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35325" y="457201"/>
            <a:ext cx="5622925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750" y="2274848"/>
            <a:ext cx="2949575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0721"/>
            <a:ext cx="85725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215483"/>
            <a:ext cx="85725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4/12/2020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44615" y="5811838"/>
            <a:ext cx="4456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581183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keras.io/applications/" TargetMode="Externa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s://www.dlology.com/blog/how-to-convert-trained-keras-model-to-tensorflow-and-make-prediction/" TargetMode="External"/><Relationship Id="rId5" Type="http://schemas.openxmlformats.org/officeDocument/2006/relationships/hyperlink" Target="https://www.who.int/emergencies/diseases/novel-coronavirus-2019/situation-reports/" TargetMode="External"/><Relationship Id="rId4" Type="http://schemas.openxmlformats.org/officeDocument/2006/relationships/hyperlink" Target="https://www.cdc.gov/coronavirus/2019-ncov/index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hyperlink" Target="https://drive.google.com/file/d/1FY4AajdEi5fw9xjkNMJIgvjcnYcLCO5X/view?usp=shar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hyperlink" Target="https://www.kaggle.com/sudalairajkumar/novel-corona-virus-2019-datase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821" y="593576"/>
            <a:ext cx="6242179" cy="1938992"/>
          </a:xfrm>
          <a:prstGeom prst="rect">
            <a:avLst/>
          </a:prstGeom>
        </p:spPr>
        <p:txBody>
          <a:bodyPr wrap="square">
            <a:normAutofit fontScale="90000"/>
          </a:bodyPr>
          <a:lstStyle/>
          <a:p>
            <a:r>
              <a:rPr lang="en-US" dirty="0"/>
              <a:t>Application of </a:t>
            </a:r>
            <a:r>
              <a:rPr lang="en-US" dirty="0" err="1"/>
              <a:t>EventMapper</a:t>
            </a:r>
            <a:r>
              <a:rPr lang="en-US" dirty="0"/>
              <a:t> framework for Coronavirus Detection [LITMUS]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3253" y="4044995"/>
            <a:ext cx="5096935" cy="1684868"/>
          </a:xfrm>
        </p:spPr>
        <p:txBody>
          <a:bodyPr/>
          <a:lstStyle/>
          <a:p>
            <a:r>
              <a:rPr lang="en-US" dirty="0"/>
              <a:t>Neha Pande</a:t>
            </a:r>
          </a:p>
          <a:p>
            <a:r>
              <a:rPr lang="en-US" dirty="0"/>
              <a:t>Date 04/12/2020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3AF8892-10E5-408C-8A88-F15A905C2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51"/>
    </mc:Choice>
    <mc:Fallback>
      <p:transition spd="slow" advTm="10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80E1B8-FCEB-412B-9A46-D5851D0A8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19" y="1011789"/>
            <a:ext cx="8229600" cy="46291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13B2D5-4197-4C79-BA78-8B009B2299F9}"/>
              </a:ext>
            </a:extLst>
          </p:cNvPr>
          <p:cNvSpPr txBox="1">
            <a:spLocks/>
          </p:cNvSpPr>
          <p:nvPr/>
        </p:nvSpPr>
        <p:spPr>
          <a:xfrm>
            <a:off x="183503" y="211873"/>
            <a:ext cx="8572500" cy="10036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Search by Province Results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F9A1EE0-6D36-42F5-B9BD-F4AB4E1508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8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63"/>
    </mc:Choice>
    <mc:Fallback>
      <p:transition spd="slow" advTm="15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3BFDF-2D2C-413F-BEC1-DCC3F97B7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02" y="1026367"/>
            <a:ext cx="8163250" cy="45918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8C16DAE-B002-4A48-805A-C1DF5F30CCBA}"/>
              </a:ext>
            </a:extLst>
          </p:cNvPr>
          <p:cNvSpPr txBox="1">
            <a:spLocks/>
          </p:cNvSpPr>
          <p:nvPr/>
        </p:nvSpPr>
        <p:spPr>
          <a:xfrm>
            <a:off x="183502" y="211873"/>
            <a:ext cx="8960497" cy="10036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sz="3200" dirty="0"/>
              <a:t>Event Information for each province (on click)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4D836E4-12B7-4FCB-8AB8-05D69AC36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8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16"/>
    </mc:Choice>
    <mc:Fallback>
      <p:transition spd="slow" advTm="24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028F3-85DA-4024-85B8-A1F9519EF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77" y="979131"/>
            <a:ext cx="8710645" cy="489973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9B708B1-25B1-4478-BFC6-1EF6657B184D}"/>
              </a:ext>
            </a:extLst>
          </p:cNvPr>
          <p:cNvSpPr txBox="1">
            <a:spLocks/>
          </p:cNvSpPr>
          <p:nvPr/>
        </p:nvSpPr>
        <p:spPr>
          <a:xfrm>
            <a:off x="183503" y="211873"/>
            <a:ext cx="8572500" cy="10036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Clear Markers (on click)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8C5D54E-16C8-418E-9F89-0A38117D49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75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2"/>
    </mc:Choice>
    <mc:Fallback>
      <p:transition spd="slow" advTm="11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338685-1723-49BF-A52F-36CA34B96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28" y="923731"/>
            <a:ext cx="8544768" cy="48064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C732CEE-4B30-4EA4-8C04-656E2ECDF211}"/>
              </a:ext>
            </a:extLst>
          </p:cNvPr>
          <p:cNvSpPr txBox="1">
            <a:spLocks/>
          </p:cNvSpPr>
          <p:nvPr/>
        </p:nvSpPr>
        <p:spPr>
          <a:xfrm>
            <a:off x="183503" y="211873"/>
            <a:ext cx="8572500" cy="10036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Show Markers (on click)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BC1328-466B-4ED0-A4A2-DBEA5239DD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73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94"/>
    </mc:Choice>
    <mc:Fallback>
      <p:transition spd="slow" advTm="12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D7314-1A18-4D6F-9A82-7A79BCC41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67" y="951721"/>
            <a:ext cx="8412066" cy="473178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EFBFD8-DC94-4601-949B-86AA23ECC5EE}"/>
              </a:ext>
            </a:extLst>
          </p:cNvPr>
          <p:cNvSpPr txBox="1">
            <a:spLocks/>
          </p:cNvSpPr>
          <p:nvPr/>
        </p:nvSpPr>
        <p:spPr>
          <a:xfrm>
            <a:off x="183503" y="211873"/>
            <a:ext cx="8572500" cy="10036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Delete Markers (on click)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F53ADD-3B44-413D-832B-7FD6C2D2BC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564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1"/>
    </mc:Choice>
    <mc:Fallback>
      <p:transition spd="slow" advTm="11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F5FC4-582F-4D85-84D6-C716FD23C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76" y="1007706"/>
            <a:ext cx="8876523" cy="499304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A11074-A7FF-4B60-8219-E0CF7740EE8E}"/>
              </a:ext>
            </a:extLst>
          </p:cNvPr>
          <p:cNvSpPr txBox="1">
            <a:spLocks/>
          </p:cNvSpPr>
          <p:nvPr/>
        </p:nvSpPr>
        <p:spPr>
          <a:xfrm>
            <a:off x="183503" y="211873"/>
            <a:ext cx="8572500" cy="10036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View Global trends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FF2DC3-1AC2-4BE0-A1C5-8906BCEABE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46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15"/>
    </mc:Choice>
    <mc:Fallback>
      <p:transition spd="slow" advTm="16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ML Classifiers Phase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ML model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3 layer neural net with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using the labelled tweets and saved</a:t>
            </a:r>
          </a:p>
          <a:p>
            <a:pPr lvl="1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to vector model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the tweets by converting the encoding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word2vec model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Sentence2vec: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Found value in the word2vec model for each token in the tweet</a:t>
            </a:r>
          </a:p>
          <a:p>
            <a:pPr lvl="2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sentence2vector model by averaging the sum of all word embeddings by taking the average of each contiguous word for every bigram word embedding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 the class using pre-trained ML Model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Manually labelled data (insufficient labels)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Loaded and used pre-trained ML model to predict the class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52C79F0-2694-4531-A370-7CC63E912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61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91"/>
    </mc:Choice>
    <mc:Fallback>
      <p:transition spd="slow" advTm="53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data format (Kaggle). Old data format has province names but the new data format uses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zipcodes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Errors in location fields (province, country) in Kaggle source. For example, spelling mistakes, use of abbreviations, missing fields in data etc.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Tried using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fasttext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vectors but found the model very expensive to load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word2vec model and averaged continuous words since sentence2vec was also very expensive to load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classifiers for event detection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BAC77D4-ABF3-4F47-AB65-068524E5E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38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25"/>
    </mc:Choice>
    <mc:Fallback>
      <p:transition spd="slow" advTm="63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Suprem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Abhijit &amp; Pu,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Calton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(2020).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EventMapper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Detecting Real-World Physical Events Using Corroborative and Probabilistic Sources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Suprem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Abhijit &amp; Pu,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Calton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(2019). Event Detection in Noisy Streaming Data with Combination of Corroborative and Probabilistic Sources 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CDC Coronavirus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https://www.cdc.gov/coronavirus/2019-ncov/index.html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[Online]</a:t>
            </a:r>
          </a:p>
          <a:p>
            <a:pPr marL="342900" indent="-342900">
              <a:buAutoNum type="arabicPeriod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Situation Reports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https://www.who.int/emergencies/diseases/novel-coronavirus-2019/situation-reports/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[Online] 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Model/Tensor flow </a:t>
            </a:r>
            <a:r>
              <a:rPr lang="en-US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https://www.dlology.com/blog/how-to-convert-trained-keras-model-to-tensorflow-and-make-prediction/</a:t>
            </a:r>
            <a:r>
              <a:rPr lang="en-US" sz="1600" dirty="0">
                <a:solidFill>
                  <a:srgbClr val="0563C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[Online]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https://keras.io/applications/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[Online]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724E69-9E71-4462-A238-2E3FDA59D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54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8"/>
    </mc:Choice>
    <mc:Fallback>
      <p:transition spd="slow" advTm="9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931437"/>
            <a:ext cx="8572500" cy="16260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[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E98582-7661-4A1F-B02C-D542E51B75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0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58"/>
    </mc:Choice>
    <mc:Fallback>
      <p:transition spd="slow" advTm="8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statistics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1800000+ cases confirmed, 100000+ deaths, 210+ countries affected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Serious outbreaks in Mainland China, US, Spain, South Korea, Italy, Germany, Iran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Declared as pandemic by WHO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spread by symptomless people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contagious and higher transmission rate compared to SARS or MERS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vaccine available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EB7C4D8-2393-454D-8F15-48218EF7B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1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08"/>
    </mc:Choice>
    <mc:Fallback>
      <p:transition spd="slow" advTm="31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Types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Probabilistic sources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Corroborative sources (high confidence sources)</a:t>
            </a:r>
          </a:p>
          <a:p>
            <a:pPr lvl="1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Probabilistic sources?</a:t>
            </a:r>
          </a:p>
          <a:p>
            <a:pPr marL="742950" lvl="1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source for real-time data</a:t>
            </a:r>
          </a:p>
          <a:p>
            <a:pPr marL="742950" lvl="1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Mainly social media sources</a:t>
            </a:r>
          </a:p>
          <a:p>
            <a:pPr marL="742950" lvl="1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coverage</a:t>
            </a:r>
          </a:p>
          <a:p>
            <a:pPr marL="742950" lvl="1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Twitter, Facebook</a:t>
            </a:r>
          </a:p>
          <a:p>
            <a:pPr marL="742950" lvl="1" indent="-28575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Corroborative sources?</a:t>
            </a:r>
          </a:p>
          <a:p>
            <a:pPr marL="742950" lvl="1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probabilistic sources are insufficient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noise</a:t>
            </a:r>
          </a:p>
          <a:p>
            <a:pPr marL="742950" lvl="1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accuracy</a:t>
            </a:r>
          </a:p>
          <a:p>
            <a:pPr marL="742950" lvl="1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the ML model</a:t>
            </a:r>
          </a:p>
          <a:p>
            <a:pPr marL="742950" lvl="1" indent="-285750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News Articles, Historical databases and reporting agencies</a:t>
            </a:r>
          </a:p>
          <a:p>
            <a:pPr lvl="1"/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05A520C-3EF6-4A07-A381-2FB6F7310A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23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93"/>
    </mc:Choice>
    <mc:Fallback>
      <p:transition spd="slow" advTm="40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Data Sources and 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430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 Dataset on Novel Corona Virus 2019 [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Link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I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(Corroborative)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Day-wise timeseries data at global level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files : Confirmed cases, Recovered cases, Deaths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fields : Id, Province, Country, Day-wise cases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source : John Hopkins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frequency : 2 days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data stream (Probabilistic)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size is ~5GB </a:t>
            </a:r>
          </a:p>
          <a:p>
            <a:pPr lvl="1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attributes extracted :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created_at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id,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id_str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text, source, retweeted,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retweet_count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timestamp_ms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geo, coordinates, place,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follower_count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quote_count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reply_count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favorited, retweeted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: MySQL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 : pandas, json, pickle,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Framework : Flask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Design: HTML, CSS, JavaScript, Twitter Bootstrap</a:t>
            </a:r>
          </a:p>
          <a:p>
            <a:pPr marL="4572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D75BC2F-502B-4425-A986-152DE3D468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01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29"/>
    </mc:Choice>
    <mc:Fallback>
      <p:transition spd="slow" advTm="50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Twitter and Kaggle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49" y="1215483"/>
            <a:ext cx="8662307" cy="4596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Twitter Keywords</a:t>
            </a: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["2019-ncov", "2019ncov",  "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Chinesepneumonia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"corona", "coronavirus", "covid19", "covid2019", "epidemic", "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hubei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virus", "infected pneumonia", "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mers-cov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ncov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"novel coronavirus", "outbreak", "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pheic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quaratine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"sars-cov-2", "world health organization", "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wuhan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"]</a:t>
            </a:r>
          </a:p>
          <a:p>
            <a:pPr marL="0" indent="0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Tweet Example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 "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created_at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 "Sat Feb 29 18:59:56 +0000 2020", "id": 1233829273691049984,"text": "Coronavirus will spread in California, health officials say: 'It's already out of the bag' https:\/\/t.co\/YHBt1myH5X #uncategorized #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feedly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 }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 Example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Province/State, Country/Region, Lat, Long, 1/22/20, 1/23/20, 1/24/20, 1/25/20 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Beijing, Mainland China, 40.1824, 116.4142, 14, 22, 36, 41…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67ACCAB-DAFC-499E-9EE5-F25579CF85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69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53"/>
    </mc:Choice>
    <mc:Fallback>
      <p:transition spd="slow" advTm="14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/>
          </a:bodyPr>
          <a:lstStyle/>
          <a:p>
            <a:r>
              <a:rPr lang="en-US" dirty="0"/>
              <a:t>Heterogeneous Data Integration Phase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1215483"/>
            <a:ext cx="8572500" cy="5129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Fetching required data (Kaggle and Twitter)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Selected Kaggle (corroborative) source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Downloaded data using Kaggle API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event keywords for Twitter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Populating MySQL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scripts to create tables in MySQL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Cleaned, parsed and added Kaggle data to MySQL</a:t>
            </a:r>
          </a:p>
          <a:p>
            <a:pPr marL="457200" lvl="1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Integrating both data sources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Parsed and obtained tweets with important attributes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Combined data from tweets and Kaggle records : Location and time attributes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weights of the tweets using attributes : favorited, retweeted, reply count, quote count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Stored the labelled tweets and not labelled tweets separately in MySQL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DDCA69-BA49-4D1F-A22D-9EA471E021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87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29"/>
    </mc:Choice>
    <mc:Fallback>
      <p:transition spd="slow" advTm="65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6CCFBC-CEEA-8445-9C0A-80973839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1873"/>
            <a:ext cx="8572500" cy="100361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Interface &amp; MySQL Integration Phase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CE267-5498-454D-8569-493E6EDFE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User Interface for the system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it with backend MySQL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 implemented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by province displays markers and current coronavirus data for different provinces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Clear, Delete and Show markers for each event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country-wise timeseries data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DCCA1D-017D-4290-8C4A-9DE5DF04C7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62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98"/>
    </mc:Choice>
    <mc:Fallback>
      <p:transition spd="slow" advTm="45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EAA47-2B01-419A-86F4-072461D0D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03" y="960470"/>
            <a:ext cx="8776994" cy="49370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1126CD4-5C43-4D67-943B-1806EDA6A989}"/>
              </a:ext>
            </a:extLst>
          </p:cNvPr>
          <p:cNvSpPr txBox="1">
            <a:spLocks/>
          </p:cNvSpPr>
          <p:nvPr/>
        </p:nvSpPr>
        <p:spPr>
          <a:xfrm>
            <a:off x="183503" y="211873"/>
            <a:ext cx="8572500" cy="10036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Initial landing page (UI)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C3F248-932A-4E88-96E9-993C99E674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37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16"/>
    </mc:Choice>
    <mc:Fallback>
      <p:transition spd="slow" advTm="16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A871B5-4907-4721-8F64-8A9F369F0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95" y="965135"/>
            <a:ext cx="8760409" cy="49277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C742D5A-A48B-487A-980D-C5E612740496}"/>
              </a:ext>
            </a:extLst>
          </p:cNvPr>
          <p:cNvSpPr txBox="1">
            <a:spLocks/>
          </p:cNvSpPr>
          <p:nvPr/>
        </p:nvSpPr>
        <p:spPr>
          <a:xfrm>
            <a:off x="183503" y="211873"/>
            <a:ext cx="8572500" cy="100361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Search by Province (Side Panel)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2232B75-BCEA-4034-B0C7-CB7FD6EDA6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27569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3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88"/>
    </mc:Choice>
    <mc:Fallback>
      <p:transition spd="slow" advTm="32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942</TotalTime>
  <Words>950</Words>
  <Application>Microsoft Office PowerPoint</Application>
  <PresentationFormat>On-screen Show (4:3)</PresentationFormat>
  <Paragraphs>116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Roboto Condensed Light</vt:lpstr>
      <vt:lpstr>Roboto</vt:lpstr>
      <vt:lpstr>Times New Roman</vt:lpstr>
      <vt:lpstr>Arial</vt:lpstr>
      <vt:lpstr>Wingdings</vt:lpstr>
      <vt:lpstr>Custom Design</vt:lpstr>
      <vt:lpstr>1_Custom Design</vt:lpstr>
      <vt:lpstr>2_Custom Design</vt:lpstr>
      <vt:lpstr>Application of EventMapper framework for Coronavirus Detection [LITMUS]</vt:lpstr>
      <vt:lpstr>Motivation</vt:lpstr>
      <vt:lpstr>Data Sources</vt:lpstr>
      <vt:lpstr>Data Sources and Technologies</vt:lpstr>
      <vt:lpstr>Twitter and Kaggle data</vt:lpstr>
      <vt:lpstr>Heterogeneous Data Integration Phase</vt:lpstr>
      <vt:lpstr>User Interface &amp; MySQL Integration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Classifiers Phase</vt:lpstr>
      <vt:lpstr>Challenges</vt:lpstr>
      <vt:lpstr>References</vt:lpstr>
      <vt:lpstr>Thank You!  Demo [Link]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Neha Pande</cp:lastModifiedBy>
  <cp:revision>228</cp:revision>
  <dcterms:created xsi:type="dcterms:W3CDTF">2016-03-09T16:46:53Z</dcterms:created>
  <dcterms:modified xsi:type="dcterms:W3CDTF">2020-04-13T08:05:28Z</dcterms:modified>
</cp:coreProperties>
</file>